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59" r:id="rId8"/>
    <p:sldId id="279" r:id="rId9"/>
    <p:sldId id="280" r:id="rId10"/>
    <p:sldId id="282" r:id="rId11"/>
    <p:sldId id="284" r:id="rId12"/>
    <p:sldId id="281" r:id="rId13"/>
    <p:sldId id="283" r:id="rId14"/>
    <p:sldId id="285" r:id="rId15"/>
    <p:sldId id="286" r:id="rId16"/>
    <p:sldId id="287" r:id="rId17"/>
    <p:sldId id="288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70" r:id="rId26"/>
    <p:sldId id="271" r:id="rId27"/>
    <p:sldId id="272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8" Type="http://schemas.microsoft.com/office/2007/relationships/hdphoto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20" Type="http://schemas.microsoft.com/office/2007/relationships/hdphoto" Target="NUL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2" Type="http://schemas.microsoft.com/office/2007/relationships/hdphoto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65"/>
          <p:cNvSpPr>
            <a:spLocks noChangeArrowheads="1"/>
          </p:cNvSpPr>
          <p:nvPr/>
        </p:nvSpPr>
        <p:spPr bwMode="auto">
          <a:xfrm>
            <a:off x="2123728" y="1268760"/>
            <a:ext cx="7020272" cy="1440160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Предпосылки и актуальность разработки СТО АВТОДОР «Эксплуатация покрытия из дренирующих асфальтобетонов». Особенности укладки дренирующих асфальтобетонных смесей. Приемка покрытий из дренирующего асфальтобетона при вводе в эксплуатацию.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Перечень основных мероприятий необходимых для содержания и ухода за покрытием из дренирующего асфальтобетона      </a:t>
            </a:r>
            <a:endParaRPr lang="ru-RU" sz="1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064"/>
          <p:cNvSpPr>
            <a:spLocks noChangeArrowheads="1"/>
          </p:cNvSpPr>
          <p:nvPr/>
        </p:nvSpPr>
        <p:spPr bwMode="auto">
          <a:xfrm>
            <a:off x="1331640" y="1772816"/>
            <a:ext cx="714380" cy="428628"/>
          </a:xfrm>
          <a:prstGeom prst="rightArrow">
            <a:avLst>
              <a:gd name="adj1" fmla="val 50000"/>
              <a:gd name="adj2" fmla="val 36667"/>
            </a:avLst>
          </a:prstGeom>
          <a:solidFill>
            <a:srgbClr val="00B0F0">
              <a:alpha val="49000"/>
            </a:srgbClr>
          </a:solidFill>
          <a:ln w="25400">
            <a:solidFill>
              <a:srgbClr val="FFFF00">
                <a:alpha val="87000"/>
              </a:srgb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2123728" y="2780928"/>
            <a:ext cx="7020272" cy="2016224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Технологическое обслуживание в весенне-осенний период эксплуатации покрытия из дренирующего асфальтобетона: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очистка покрытия, мойка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механизмов для очистки покрытий от пыли и грязи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профилактические работы по заделке продольных и поперечных трещин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Разметочные материалы для покрытий из дренирующих асфальтобетонов: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материалы и технологические особенности нанесения дорожной разметки на покрытия из дренирующего асфальтобетона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разновидности механизмов для нанесения разметки </a:t>
            </a:r>
          </a:p>
          <a:p>
            <a:pPr algn="just"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057"/>
          <p:cNvSpPr>
            <a:spLocks noChangeArrowheads="1"/>
          </p:cNvSpPr>
          <p:nvPr/>
        </p:nvSpPr>
        <p:spPr bwMode="auto">
          <a:xfrm>
            <a:off x="1331640" y="3429000"/>
            <a:ext cx="690562" cy="428628"/>
          </a:xfrm>
          <a:prstGeom prst="rightArrow">
            <a:avLst>
              <a:gd name="adj1" fmla="val 50000"/>
              <a:gd name="adj2" fmla="val 36667"/>
            </a:avLst>
          </a:prstGeom>
          <a:solidFill>
            <a:srgbClr val="00B0F0">
              <a:alpha val="49000"/>
            </a:srgbClr>
          </a:solidFill>
          <a:ln w="25400">
            <a:solidFill>
              <a:srgbClr val="FFFF00">
                <a:alpha val="87000"/>
              </a:srgb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6" name="AutoShape 2055"/>
          <p:cNvSpPr>
            <a:spLocks noChangeArrowheads="1"/>
          </p:cNvSpPr>
          <p:nvPr/>
        </p:nvSpPr>
        <p:spPr bwMode="auto">
          <a:xfrm>
            <a:off x="0" y="1988840"/>
            <a:ext cx="1286454" cy="3960440"/>
          </a:xfrm>
          <a:prstGeom prst="roundRect">
            <a:avLst>
              <a:gd name="adj" fmla="val 16667"/>
            </a:avLst>
          </a:prstGeom>
          <a:solidFill>
            <a:schemeClr val="tx1">
              <a:alpha val="80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freezing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88640"/>
            <a:ext cx="5764656" cy="769441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19050">
            <a:solidFill>
              <a:srgbClr val="FFFF00"/>
            </a:solidFill>
          </a:ln>
          <a:scene3d>
            <a:camera prst="orthographicFront"/>
            <a:lightRig rig="glow" dir="tl">
              <a:rot lat="0" lon="0" rev="5400000"/>
            </a:lightRig>
          </a:scene3d>
          <a:sp3d prstMaterial="metal">
            <a:bevelT/>
          </a:sp3d>
        </p:spPr>
        <p:txBody>
          <a:bodyPr wrap="non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indent="447675" algn="ctr">
              <a:spcBef>
                <a:spcPct val="0"/>
              </a:spcBef>
              <a:defRPr/>
            </a:pPr>
            <a:r>
              <a:rPr lang="ru-RU" sz="44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СЕМИНАРА</a:t>
            </a:r>
          </a:p>
        </p:txBody>
      </p:sp>
      <p:sp>
        <p:nvSpPr>
          <p:cNvPr id="8" name="AutoShape 2064"/>
          <p:cNvSpPr>
            <a:spLocks noChangeArrowheads="1"/>
          </p:cNvSpPr>
          <p:nvPr/>
        </p:nvSpPr>
        <p:spPr bwMode="auto">
          <a:xfrm>
            <a:off x="1331640" y="5661248"/>
            <a:ext cx="714380" cy="428628"/>
          </a:xfrm>
          <a:prstGeom prst="rightArrow">
            <a:avLst>
              <a:gd name="adj1" fmla="val 50000"/>
              <a:gd name="adj2" fmla="val 36667"/>
            </a:avLst>
          </a:prstGeom>
          <a:solidFill>
            <a:srgbClr val="00B0F0">
              <a:alpha val="49000"/>
            </a:srgbClr>
          </a:solidFill>
          <a:ln w="25400">
            <a:solidFill>
              <a:srgbClr val="FFFF00">
                <a:alpha val="87000"/>
              </a:srgb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AutoShape 2061"/>
          <p:cNvSpPr>
            <a:spLocks noChangeArrowheads="1"/>
          </p:cNvSpPr>
          <p:nvPr/>
        </p:nvSpPr>
        <p:spPr bwMode="auto">
          <a:xfrm>
            <a:off x="2123728" y="4941168"/>
            <a:ext cx="7020272" cy="1800200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Технологическое обслуживание покрытий из дренирующего асфальтобетона в зимний период: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Особенности замерзания покрытий из дренирующего асфальтобетона, технологические сложности содержания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Профилактические мероприятия, виды и содержание реагентов в разных странах.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Особенности борьбы с зимней скользкостью и снежным накатом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 покрытий из дренирующего асфальтобетона</a:t>
            </a:r>
          </a:p>
          <a:p>
            <a:pPr algn="just">
              <a:buFont typeface="Arial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488832" cy="523220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Особенности работы </a:t>
            </a:r>
            <a:r>
              <a:rPr lang="ru-RU" sz="2800" dirty="0" err="1" smtClean="0">
                <a:solidFill>
                  <a:schemeClr val="bg1"/>
                </a:solidFill>
              </a:rPr>
              <a:t>асфальтоукладчика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988840"/>
            <a:ext cx="4680520" cy="3885936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r>
              <a:rPr lang="ru-RU" dirty="0" smtClean="0"/>
              <a:t>Выглаживающая плита </a:t>
            </a:r>
            <a:r>
              <a:rPr lang="ru-RU" dirty="0" err="1" smtClean="0"/>
              <a:t>асфальтоукладчика</a:t>
            </a:r>
            <a:r>
              <a:rPr lang="ru-RU" dirty="0" smtClean="0"/>
              <a:t> должна быть обязательно прогрета;</a:t>
            </a:r>
          </a:p>
          <a:p>
            <a:pPr lvl="0">
              <a:lnSpc>
                <a:spcPct val="200000"/>
              </a:lnSpc>
            </a:pPr>
            <a:r>
              <a:rPr lang="ru-RU" dirty="0" smtClean="0"/>
              <a:t>трамбующий брус </a:t>
            </a:r>
            <a:r>
              <a:rPr lang="ru-RU" dirty="0" err="1" smtClean="0"/>
              <a:t>асфальтоукладчика</a:t>
            </a:r>
            <a:r>
              <a:rPr lang="ru-RU" dirty="0" smtClean="0"/>
              <a:t> должен быть установлен на максимально возможное уплотнение смеси, вибратор выключен, скорость укладки при толщине слоя 3-4 см должна составлять 2 м/мин</a:t>
            </a:r>
          </a:p>
        </p:txBody>
      </p:sp>
      <p:pic>
        <p:nvPicPr>
          <p:cNvPr id="6" name="Рисунок 5" descr="asf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988840"/>
            <a:ext cx="3984157" cy="29282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88640"/>
            <a:ext cx="8208912" cy="523220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Особенности работы </a:t>
            </a:r>
            <a:r>
              <a:rPr lang="ru-RU" sz="2800" dirty="0" err="1" smtClean="0">
                <a:solidFill>
                  <a:schemeClr val="bg1"/>
                </a:solidFill>
              </a:rPr>
              <a:t>асфальтоукладчика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lum bright="-7000"/>
          </a:blip>
          <a:srcRect b="1538"/>
          <a:stretch>
            <a:fillRect/>
          </a:stretch>
        </p:blipFill>
        <p:spPr bwMode="auto">
          <a:xfrm>
            <a:off x="1115616" y="1196752"/>
            <a:ext cx="7056784" cy="46085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179512" y="6027003"/>
            <a:ext cx="8784976" cy="830997"/>
          </a:xfrm>
          <a:prstGeom prst="rect">
            <a:avLst/>
          </a:prstGeom>
          <a:solidFill>
            <a:schemeClr val="bg1">
              <a:alpha val="62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Методы устройства слоев из дренирующего асфальтобетона, где </a:t>
            </a:r>
          </a:p>
          <a:p>
            <a:pPr algn="ctr"/>
            <a:r>
              <a:rPr lang="ru-RU" sz="1600" b="1" i="1" dirty="0" smtClean="0"/>
              <a:t>1- слой дренирующего </a:t>
            </a:r>
            <a:r>
              <a:rPr lang="ru-RU" sz="1400" b="1" i="1" dirty="0" smtClean="0"/>
              <a:t>асфальтобетона</a:t>
            </a:r>
            <a:r>
              <a:rPr lang="ru-RU" sz="1600" b="1" i="1" dirty="0" smtClean="0"/>
              <a:t>, </a:t>
            </a:r>
          </a:p>
          <a:p>
            <a:pPr algn="ctr"/>
            <a:r>
              <a:rPr lang="ru-RU" sz="1600" b="1" i="1" dirty="0" smtClean="0"/>
              <a:t>2 – слой из горячего плотного асфальтобетона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1988840"/>
            <a:ext cx="10801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сточная канава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3645024"/>
            <a:ext cx="10801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мягкая обочина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5229200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обочина</a:t>
            </a:r>
            <a:endParaRPr lang="ru-R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488832" cy="523220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Уплотнение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340768"/>
            <a:ext cx="5688632" cy="4401205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ru-RU" sz="2000" dirty="0" smtClean="0"/>
              <a:t>Уплотнение осуществляется с помощью </a:t>
            </a:r>
            <a:r>
              <a:rPr lang="ru-RU" sz="2000" dirty="0" err="1" smtClean="0"/>
              <a:t>гладковальцового</a:t>
            </a:r>
            <a:r>
              <a:rPr lang="ru-RU" sz="2000" dirty="0" smtClean="0"/>
              <a:t> катка</a:t>
            </a:r>
            <a:endParaRPr lang="en-US" sz="20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ru-RU" sz="2000" dirty="0" smtClean="0"/>
              <a:t>уплотнение уложенной смеси должно быть начато непосредственно после укладки</a:t>
            </a:r>
            <a:endParaRPr lang="en-US" sz="20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ru-RU" sz="2000" dirty="0" smtClean="0"/>
              <a:t>для уплотнения одной укладываемой полосы следует применять как минимум 2 катка</a:t>
            </a:r>
            <a:endParaRPr lang="en-US" sz="20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ru-RU" sz="2000" dirty="0" smtClean="0"/>
          </a:p>
        </p:txBody>
      </p:sp>
      <p:pic>
        <p:nvPicPr>
          <p:cNvPr id="6" name="Picture 4" descr="\\192.168.128.128\отчёты\НИОКР\НИИ договор №1712\фото призентация\DSCN0217.JPG"/>
          <p:cNvPicPr>
            <a:picLocks noChangeAspect="1" noChangeArrowheads="1"/>
          </p:cNvPicPr>
          <p:nvPr/>
        </p:nvPicPr>
        <p:blipFill>
          <a:blip r:embed="rId2" cstate="print"/>
          <a:srcRect l="7365" t="10932" r="5728" b="23478"/>
          <a:stretch>
            <a:fillRect/>
          </a:stretch>
        </p:blipFill>
        <p:spPr bwMode="auto">
          <a:xfrm>
            <a:off x="6012160" y="1556792"/>
            <a:ext cx="29259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image152.jpg"/>
          <p:cNvPicPr>
            <a:picLocks noChangeAspect="1"/>
          </p:cNvPicPr>
          <p:nvPr/>
        </p:nvPicPr>
        <p:blipFill>
          <a:blip r:embed="rId3" cstate="print"/>
          <a:srcRect l="6893"/>
          <a:stretch>
            <a:fillRect/>
          </a:stretch>
        </p:blipFill>
        <p:spPr>
          <a:xfrm>
            <a:off x="6012160" y="3789040"/>
            <a:ext cx="2918105" cy="1800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488832" cy="523220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Уплотнение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340768"/>
            <a:ext cx="8496944" cy="310854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Запрещается: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</a:rPr>
              <a:t> использовать вибрацию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</a:rPr>
              <a:t> использовать катки на </a:t>
            </a:r>
            <a:r>
              <a:rPr lang="ru-RU" sz="2000" dirty="0" err="1" smtClean="0">
                <a:solidFill>
                  <a:srgbClr val="FF0000"/>
                </a:solidFill>
              </a:rPr>
              <a:t>пневмошинах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</a:rPr>
              <a:t> открывать </a:t>
            </a:r>
            <a:r>
              <a:rPr lang="ru-RU" dirty="0" smtClean="0">
                <a:solidFill>
                  <a:srgbClr val="FF0000"/>
                </a:solidFill>
              </a:rPr>
              <a:t>движение транспорта только после достаточного охлаждения покрытия, спустя 24 часа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 descr="tab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4586256"/>
            <a:ext cx="2304256" cy="20067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ap_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653136"/>
            <a:ext cx="2304256" cy="1981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67544" y="4581128"/>
            <a:ext cx="2304256" cy="2016224"/>
          </a:xfrm>
          <a:prstGeom prst="line">
            <a:avLst/>
          </a:prstGeom>
          <a:ln w="317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67544" y="4581128"/>
            <a:ext cx="2304256" cy="2016224"/>
          </a:xfrm>
          <a:prstGeom prst="line">
            <a:avLst/>
          </a:prstGeom>
          <a:ln w="317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00192" y="4653136"/>
            <a:ext cx="2304256" cy="1944216"/>
          </a:xfrm>
          <a:prstGeom prst="line">
            <a:avLst/>
          </a:prstGeom>
          <a:ln w="317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300192" y="4725144"/>
            <a:ext cx="2232248" cy="1872208"/>
          </a:xfrm>
          <a:prstGeom prst="line">
            <a:avLst/>
          </a:prstGeom>
          <a:ln w="317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488832" cy="954107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Рекомендации по конструированию </a:t>
            </a:r>
            <a:r>
              <a:rPr lang="ru-RU" sz="2800" b="1" dirty="0" smtClean="0">
                <a:solidFill>
                  <a:schemeClr val="bg1"/>
                </a:solidFill>
              </a:rPr>
              <a:t>водоотвода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72816"/>
            <a:ext cx="8496944" cy="2241960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 smtClean="0"/>
              <a:t>Отвод воды через обочину. С устройством под слоем каменного материала </a:t>
            </a:r>
            <a:r>
              <a:rPr lang="ru-RU" sz="2400" dirty="0" err="1" smtClean="0"/>
              <a:t>геомембраны</a:t>
            </a:r>
            <a:r>
              <a:rPr lang="ru-RU" sz="2400" dirty="0" smtClean="0"/>
              <a:t> или дренажной прослойки, для </a:t>
            </a:r>
            <a:r>
              <a:rPr lang="ru-RU" sz="2400" dirty="0" err="1" smtClean="0"/>
              <a:t>предотвражения</a:t>
            </a:r>
            <a:r>
              <a:rPr lang="ru-RU" sz="2400" dirty="0" smtClean="0"/>
              <a:t> попадания воды в откосную часть земляного полотна. 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11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150" t="30424" r="1509" b="40007"/>
          <a:stretch>
            <a:fillRect/>
          </a:stretch>
        </p:blipFill>
        <p:spPr bwMode="auto">
          <a:xfrm>
            <a:off x="1403648" y="4437112"/>
            <a:ext cx="5904656" cy="20162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</p:pic>
      <p:cxnSp>
        <p:nvCxnSpPr>
          <p:cNvPr id="1026" name="Прямая со стрелкой 5"/>
          <p:cNvCxnSpPr>
            <a:cxnSpLocks noChangeShapeType="1"/>
          </p:cNvCxnSpPr>
          <p:nvPr/>
        </p:nvCxnSpPr>
        <p:spPr bwMode="auto">
          <a:xfrm>
            <a:off x="1763688" y="4653136"/>
            <a:ext cx="1426677" cy="158445"/>
          </a:xfrm>
          <a:prstGeom prst="straightConnector1">
            <a:avLst/>
          </a:prstGeom>
          <a:noFill/>
          <a:ln w="28575">
            <a:solidFill>
              <a:srgbClr val="4579B8"/>
            </a:solidFill>
            <a:round/>
            <a:headEnd/>
            <a:tailEnd type="arrow" w="med" len="med"/>
          </a:ln>
        </p:spPr>
      </p:cxnSp>
      <p:cxnSp>
        <p:nvCxnSpPr>
          <p:cNvPr id="1027" name="Прямая со стрелкой 12"/>
          <p:cNvCxnSpPr>
            <a:cxnSpLocks noChangeShapeType="1"/>
          </p:cNvCxnSpPr>
          <p:nvPr/>
        </p:nvCxnSpPr>
        <p:spPr bwMode="auto">
          <a:xfrm>
            <a:off x="3209901" y="4827761"/>
            <a:ext cx="1611509" cy="172310"/>
          </a:xfrm>
          <a:prstGeom prst="straightConnector1">
            <a:avLst/>
          </a:prstGeom>
          <a:noFill/>
          <a:ln w="28575">
            <a:solidFill>
              <a:srgbClr val="4579B8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476672"/>
            <a:ext cx="7488832" cy="1077218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</a:rPr>
              <a:t>Устройство водоотводных лотков вдоль кромки верхнего слоя покрытия: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772816"/>
            <a:ext cx="8064896" cy="523220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1" algn="ctr"/>
            <a:r>
              <a:rPr lang="ru-RU" sz="2800" dirty="0" smtClean="0"/>
              <a:t>Лотки с боковым сбором воды</a:t>
            </a:r>
            <a:endParaRPr lang="ru-RU" sz="2400" dirty="0"/>
          </a:p>
        </p:txBody>
      </p:sp>
      <p:pic>
        <p:nvPicPr>
          <p:cNvPr id="7" name="Picture 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0238" t="30238" r="43122" b="28334"/>
          <a:stretch/>
        </p:blipFill>
        <p:spPr bwMode="auto">
          <a:xfrm>
            <a:off x="1835696" y="2636912"/>
            <a:ext cx="5256584" cy="35283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</p:pic>
      <p:cxnSp>
        <p:nvCxnSpPr>
          <p:cNvPr id="2050" name="Прямая со стрелкой 12"/>
          <p:cNvCxnSpPr>
            <a:cxnSpLocks noChangeShapeType="1"/>
          </p:cNvCxnSpPr>
          <p:nvPr/>
        </p:nvCxnSpPr>
        <p:spPr bwMode="auto">
          <a:xfrm>
            <a:off x="2915816" y="5013176"/>
            <a:ext cx="1836738" cy="161925"/>
          </a:xfrm>
          <a:prstGeom prst="straightConnector1">
            <a:avLst/>
          </a:prstGeom>
          <a:noFill/>
          <a:ln w="38100">
            <a:solidFill>
              <a:srgbClr val="4579B8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476672"/>
            <a:ext cx="7488832" cy="1077218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</a:rPr>
              <a:t>Устройство водоотводных лотков вдоль кромки верхнего слоя покрытия: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72816"/>
            <a:ext cx="8712968" cy="954107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1" algn="just"/>
            <a:r>
              <a:rPr lang="ru-RU" sz="2800" dirty="0" smtClean="0"/>
              <a:t>Открытые железобетонные лотки, установленные в нижнем слое покрытия </a:t>
            </a:r>
            <a:endParaRPr lang="ru-RU" sz="2800" dirty="0"/>
          </a:p>
        </p:txBody>
      </p:sp>
      <p:pic>
        <p:nvPicPr>
          <p:cNvPr id="6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2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1376" t="20238" r="57407" b="45477"/>
          <a:stretch/>
        </p:blipFill>
        <p:spPr bwMode="auto">
          <a:xfrm>
            <a:off x="1691680" y="2780928"/>
            <a:ext cx="6192688" cy="3744416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3074" name="Прямая со стрелкой 13"/>
          <p:cNvCxnSpPr>
            <a:cxnSpLocks noChangeShapeType="1"/>
          </p:cNvCxnSpPr>
          <p:nvPr/>
        </p:nvCxnSpPr>
        <p:spPr bwMode="auto">
          <a:xfrm>
            <a:off x="2915816" y="5013176"/>
            <a:ext cx="1836738" cy="209550"/>
          </a:xfrm>
          <a:prstGeom prst="straightConnector1">
            <a:avLst/>
          </a:prstGeom>
          <a:noFill/>
          <a:ln w="38100">
            <a:solidFill>
              <a:srgbClr val="4579B8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476672"/>
            <a:ext cx="7488832" cy="1077218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bg1"/>
                </a:solidFill>
              </a:rPr>
              <a:t>Устройство водоотводных лотков вдоль кромки верхнего слоя покрытия: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72816"/>
            <a:ext cx="8712968" cy="954107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1" algn="ctr"/>
            <a:r>
              <a:rPr lang="ru-RU" sz="2800" dirty="0" smtClean="0"/>
              <a:t>Открытый лоток, устроенный путем укладки верхнего слоя покрытия меньшей ширины (на 10 см) </a:t>
            </a:r>
            <a:endParaRPr lang="ru-RU" sz="2800" dirty="0"/>
          </a:p>
        </p:txBody>
      </p:sp>
      <p:pic>
        <p:nvPicPr>
          <p:cNvPr id="7" name="Picture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2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5794" t="22857" r="35185" b="36428"/>
          <a:stretch/>
        </p:blipFill>
        <p:spPr bwMode="auto">
          <a:xfrm>
            <a:off x="971600" y="2852936"/>
            <a:ext cx="7200800" cy="38164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</p:pic>
      <p:cxnSp>
        <p:nvCxnSpPr>
          <p:cNvPr id="4098" name="Прямая со стрелкой 13"/>
          <p:cNvCxnSpPr>
            <a:cxnSpLocks noChangeShapeType="1"/>
          </p:cNvCxnSpPr>
          <p:nvPr/>
        </p:nvCxnSpPr>
        <p:spPr bwMode="auto">
          <a:xfrm>
            <a:off x="2123728" y="5229200"/>
            <a:ext cx="3096344" cy="288032"/>
          </a:xfrm>
          <a:prstGeom prst="straightConnector1">
            <a:avLst/>
          </a:prstGeom>
          <a:noFill/>
          <a:ln w="38100">
            <a:solidFill>
              <a:srgbClr val="4579B8"/>
            </a:solidFill>
            <a:round/>
            <a:headEnd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552728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Контроль качества и прием работ при укладке дренирующей асфальтобетонной смеси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564904"/>
            <a:ext cx="5112568" cy="3293209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600" dirty="0" smtClean="0"/>
              <a:t>  При приемке и отгрузке смесей партией следует считать количество смеси одного состава,  выпускаемое на установке в течение смены,  но не более 1000 т.</a:t>
            </a:r>
          </a:p>
          <a:p>
            <a:endParaRPr lang="ru-RU" sz="1600" dirty="0" smtClean="0"/>
          </a:p>
          <a:p>
            <a:pPr>
              <a:buBlip>
                <a:blip r:embed="rId2"/>
              </a:buBlip>
            </a:pPr>
            <a:r>
              <a:rPr lang="ru-RU" sz="1600" dirty="0" smtClean="0"/>
              <a:t> При приемосдаточных испытаниях необходимо отбирать одну объединенную пробу в соответствии с ГОСТ 12801</a:t>
            </a:r>
          </a:p>
          <a:p>
            <a:endParaRPr lang="ru-RU" sz="1600" dirty="0" smtClean="0"/>
          </a:p>
          <a:p>
            <a:pPr>
              <a:buBlip>
                <a:blip r:embed="rId2"/>
              </a:buBlip>
            </a:pPr>
            <a:r>
              <a:rPr lang="ru-RU" sz="1600" dirty="0" smtClean="0"/>
              <a:t> Периодический контроль осуществляют не реже 1 раза в месяц, а также  при каждом изменении материалов, применяемых при приготовлении дренирующих асфальтобетонных смесей.</a:t>
            </a:r>
          </a:p>
          <a:p>
            <a:pPr>
              <a:buBlip>
                <a:blip r:embed="rId2"/>
              </a:buBlip>
            </a:pPr>
            <a:endParaRPr lang="ru-RU" sz="1600" dirty="0"/>
          </a:p>
        </p:txBody>
      </p:sp>
      <p:pic>
        <p:nvPicPr>
          <p:cNvPr id="10" name="Рисунок 9" descr="image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140968"/>
            <a:ext cx="3678932" cy="226316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552728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Контроль качества и прием работ при укладке дренирующей асфальтобетонной смеси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348880"/>
            <a:ext cx="6912768" cy="378565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При приемосдаточных испытаниях определяют: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 температуру отгружаемой смеси при выгрузке из смесителя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 зерновой состав минеральной части смеси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 показатель стекания органического вяжущего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 фильтрационную способность дренирующей асфальтобетонной смеси.</a:t>
            </a:r>
          </a:p>
          <a:p>
            <a:pPr algn="just">
              <a:lnSpc>
                <a:spcPct val="15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65"/>
          <p:cNvSpPr>
            <a:spLocks noChangeArrowheads="1"/>
          </p:cNvSpPr>
          <p:nvPr/>
        </p:nvSpPr>
        <p:spPr bwMode="auto">
          <a:xfrm>
            <a:off x="179512" y="1340768"/>
            <a:ext cx="8748464" cy="302433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Предпосылки и актуальность разработки СТО АВТОДОР «Эксплуатация покрытия из дренирующих асфальтобетонов». Особенности укладки дренирующих асфальтобетонных смесей. Приемка покрытий из дренирующего асфальтобетона при вводе в эксплуатацию.</a:t>
            </a:r>
            <a:endParaRPr lang="en-US" sz="20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Перечень основных мероприятий необходимых для содержания и ухода за покрытием из дренирующего асфальтобетона      </a:t>
            </a:r>
            <a:endParaRPr lang="ru-RU" sz="20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552728" cy="1200328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Контроль качества и прием работ при укладке дренирующей асфальтобетонной смеси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16832"/>
            <a:ext cx="7776864" cy="4247317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При периодическом контроле качества дренирующих асфальтобетонных смесей определяют: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 пористость минеральной части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 остаточную пористость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 сцепление органического вяжущего с минеральной частью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 коэффициент морозостойкости образцов из смесей при определенном количестве циклов замораживания и оттаивания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ru-RU" sz="2000" dirty="0" smtClean="0"/>
              <a:t> дренирующая способность смесей после их старения в течение 14 суток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552728" cy="1200328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Контроль качества и прием работ при укладке дренирующей асфальтобетонной смеси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496944" cy="4154984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dirty="0" smtClean="0"/>
              <a:t>На каждую партию отгруженной смеси потребителю выдают документ о качестве, в котором указывают  результаты приемосдаточных и периодических испытаний, в том числе: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 наименование предприятия-изготовителя;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 номер и дату выдачи документа;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 наименование и адрес потребителя;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 тип смеси;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 массу смеси;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 температуру смеси;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 показатель устойчивости к расслаиванию (стекание);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 процент воздушных пустот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44824"/>
            <a:ext cx="8496944" cy="2308324"/>
          </a:xfrm>
          <a:prstGeom prst="rect">
            <a:avLst/>
          </a:prstGeom>
          <a:solidFill>
            <a:schemeClr val="tx1">
              <a:alpha val="64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Перечень основных мероприятий необходимых для содержания и ухода за покрытием из дренирующего асфальтобетона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204864"/>
            <a:ext cx="4320480" cy="3046988"/>
          </a:xfrm>
          <a:prstGeom prst="rect">
            <a:avLst/>
          </a:prstGeom>
          <a:solidFill>
            <a:schemeClr val="tx1">
              <a:alpha val="64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Преимущества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снижением уровня шума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уменьшением разбрызгивания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повышением безопасности движения в дождливую погоду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снижением риска </a:t>
            </a:r>
            <a:r>
              <a:rPr lang="ru-RU" sz="2400" dirty="0" err="1" smtClean="0">
                <a:solidFill>
                  <a:schemeClr val="bg1"/>
                </a:solidFill>
              </a:rPr>
              <a:t>аквапланирования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204864"/>
            <a:ext cx="4464496" cy="3785652"/>
          </a:xfrm>
          <a:prstGeom prst="rect">
            <a:avLst/>
          </a:prstGeom>
          <a:solidFill>
            <a:schemeClr val="tx1">
              <a:alpha val="64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Недостатки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сокращением длительности срока службы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дополнительными расходами на очистку покрытия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сложным ремонтом и содержанием разрушенных участков дополнительными расходами на мероприятия по борьбе с гололедом.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496944" cy="830997"/>
          </a:xfrm>
          <a:prstGeom prst="rect">
            <a:avLst/>
          </a:prstGeom>
          <a:solidFill>
            <a:schemeClr val="tx1">
              <a:alpha val="64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Наряду со значительными преимуществами, дренирующий асфальтобетон обладает следующими недостатками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48680"/>
            <a:ext cx="8712968" cy="2308324"/>
          </a:xfrm>
          <a:prstGeom prst="rect">
            <a:avLst/>
          </a:prstGeom>
          <a:solidFill>
            <a:schemeClr val="tx1">
              <a:alpha val="64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Основное требование к обеспечению работоспособности пористого покрытия заключается в сохранении его свойств в течение всего периода эксплуатации. Для своевременного отвода воды с поверхности покрытия дренирующий асфальтобетон должен обладать определенной фильтрационной способностью.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 descr="ThinSection_NanoIndentation.png"/>
          <p:cNvPicPr>
            <a:picLocks noChangeAspect="1"/>
          </p:cNvPicPr>
          <p:nvPr/>
        </p:nvPicPr>
        <p:blipFill>
          <a:blip r:embed="rId3" cstate="print"/>
          <a:srcRect l="55184" t="7357" r="3428" b="9866"/>
          <a:stretch>
            <a:fillRect/>
          </a:stretch>
        </p:blipFill>
        <p:spPr>
          <a:xfrm>
            <a:off x="5076056" y="2924944"/>
            <a:ext cx="3359758" cy="37084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ThinSection_NanoIndentation.png"/>
          <p:cNvPicPr>
            <a:picLocks noChangeAspect="1"/>
          </p:cNvPicPr>
          <p:nvPr/>
        </p:nvPicPr>
        <p:blipFill>
          <a:blip r:embed="rId3" cstate="print"/>
          <a:srcRect l="3428" t="6898" r="49665" b="8487"/>
          <a:stretch>
            <a:fillRect/>
          </a:stretch>
        </p:blipFill>
        <p:spPr>
          <a:xfrm>
            <a:off x="611560" y="2924944"/>
            <a:ext cx="3168352" cy="3774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8712968" cy="830997"/>
          </a:xfrm>
          <a:prstGeom prst="rect">
            <a:avLst/>
          </a:prstGeom>
          <a:solidFill>
            <a:schemeClr val="tx1">
              <a:alpha val="84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Засорение пор водопроницаемых покрытий происходит в результате наноса пыли и грунта :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916832"/>
            <a:ext cx="8712968" cy="2308324"/>
          </a:xfrm>
          <a:prstGeom prst="rect">
            <a:avLst/>
          </a:prstGeom>
          <a:solidFill>
            <a:schemeClr val="tx1">
              <a:alpha val="89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с подъездных дорог без твердого покрытия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неудовлетворительного содержания обочин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попадания материала изношенных шин транспортных средств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применения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противогололедных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материалов в виде песчано-соляных смесей, которые снижают фильтрационную способность дренирующих покрытий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 descr="experiment resul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25144"/>
            <a:ext cx="3309701" cy="1942416"/>
          </a:xfrm>
          <a:prstGeom prst="rect">
            <a:avLst/>
          </a:prstGeom>
        </p:spPr>
      </p:pic>
      <p:pic>
        <p:nvPicPr>
          <p:cNvPr id="6" name="Рисунок 5" descr="fig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653136"/>
            <a:ext cx="3048000" cy="2034540"/>
          </a:xfrm>
          <a:prstGeom prst="rect">
            <a:avLst/>
          </a:prstGeom>
        </p:spPr>
      </p:pic>
      <p:sp>
        <p:nvSpPr>
          <p:cNvPr id="7" name="Умножение 6"/>
          <p:cNvSpPr/>
          <p:nvPr/>
        </p:nvSpPr>
        <p:spPr>
          <a:xfrm>
            <a:off x="467544" y="4509120"/>
            <a:ext cx="3816424" cy="2520280"/>
          </a:xfrm>
          <a:prstGeom prst="mathMultiply">
            <a:avLst/>
          </a:prstGeom>
          <a:solidFill>
            <a:srgbClr val="FF0000">
              <a:alpha val="58000"/>
            </a:srgbClr>
          </a:solidFill>
          <a:ln w="34925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4932040" y="4509120"/>
            <a:ext cx="3816424" cy="2520280"/>
          </a:xfrm>
          <a:prstGeom prst="mathMultiply">
            <a:avLst/>
          </a:prstGeom>
          <a:solidFill>
            <a:srgbClr val="FF0000">
              <a:alpha val="58000"/>
            </a:srgbClr>
          </a:solidFill>
          <a:ln w="34925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8568952" cy="5262979"/>
          </a:xfrm>
          <a:prstGeom prst="rect">
            <a:avLst/>
          </a:prstGeom>
          <a:solidFill>
            <a:schemeClr val="tx1">
              <a:alpha val="84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В результате изучения развития дренирующей способности и уровня шума на фильтрационная способность уже через 2,5 года уменьшается на 10 %. </a:t>
            </a:r>
          </a:p>
          <a:p>
            <a:endParaRPr lang="ru-RU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Хотя уровень шума увеличивается не в такой же мере. </a:t>
            </a:r>
            <a:r>
              <a:rPr lang="ru-RU" sz="2400" dirty="0" smtClean="0">
                <a:solidFill>
                  <a:srgbClr val="FF0000"/>
                </a:solidFill>
              </a:rPr>
              <a:t>Своевременный и качественный уход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за покрытием из дренирующего асфальтобетона является залогом успеха в продлении сроков его жизни.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Рисунок 9" descr="0"/>
          <p:cNvPicPr/>
          <p:nvPr/>
        </p:nvPicPr>
        <p:blipFill>
          <a:blip r:embed="rId3" cstate="print"/>
          <a:srcRect t="11505" b="32611"/>
          <a:stretch>
            <a:fillRect/>
          </a:stretch>
        </p:blipFill>
        <p:spPr bwMode="auto">
          <a:xfrm>
            <a:off x="1547664" y="1916832"/>
            <a:ext cx="260653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04864"/>
            <a:ext cx="2857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99592" y="692696"/>
            <a:ext cx="7920880" cy="1224136"/>
          </a:xfrm>
          <a:prstGeom prst="rect">
            <a:avLst/>
          </a:prstGeom>
          <a:solidFill>
            <a:schemeClr val="tx1">
              <a:alpha val="80000"/>
            </a:schemeClr>
          </a:solidFill>
          <a:ln w="317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Виды работ по уходу за покрытием из дренирующего асфальтобетона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2636912"/>
            <a:ext cx="2987824" cy="1728192"/>
          </a:xfrm>
          <a:prstGeom prst="rect">
            <a:avLst/>
          </a:prstGeom>
          <a:solidFill>
            <a:schemeClr val="tx1">
              <a:alpha val="51000"/>
            </a:schemeClr>
          </a:solidFill>
          <a:ln w="317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bg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Весенне-осеннее содержание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115616" y="2132856"/>
            <a:ext cx="428625" cy="428055"/>
          </a:xfrm>
          <a:prstGeom prst="downArrow">
            <a:avLst/>
          </a:prstGeom>
          <a:solidFill>
            <a:schemeClr val="tx1">
              <a:alpha val="51000"/>
            </a:schemeClr>
          </a:solidFill>
          <a:ln w="317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3059832" y="2636912"/>
            <a:ext cx="3168352" cy="1728192"/>
          </a:xfrm>
          <a:prstGeom prst="rect">
            <a:avLst/>
          </a:prstGeom>
          <a:solidFill>
            <a:schemeClr val="tx1">
              <a:alpha val="51000"/>
            </a:schemeClr>
          </a:solidFill>
          <a:ln w="317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Зимнее</a:t>
            </a:r>
            <a:r>
              <a:rPr lang="ru-RU" sz="4000" b="1" noProof="0" dirty="0" smtClean="0">
                <a:solidFill>
                  <a:schemeClr val="bg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содержание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132856"/>
            <a:ext cx="428625" cy="428055"/>
          </a:xfrm>
          <a:prstGeom prst="downArrow">
            <a:avLst/>
          </a:prstGeom>
          <a:solidFill>
            <a:schemeClr val="tx1">
              <a:alpha val="51000"/>
            </a:schemeClr>
          </a:solidFill>
          <a:ln w="317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668344" y="2132856"/>
            <a:ext cx="428625" cy="428055"/>
          </a:xfrm>
          <a:prstGeom prst="downArrow">
            <a:avLst/>
          </a:prstGeom>
          <a:solidFill>
            <a:schemeClr val="tx1">
              <a:alpha val="51000"/>
            </a:schemeClr>
          </a:solidFill>
          <a:ln w="317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6372200" y="2636912"/>
            <a:ext cx="2771800" cy="1728192"/>
          </a:xfrm>
          <a:prstGeom prst="rect">
            <a:avLst/>
          </a:prstGeom>
          <a:solidFill>
            <a:schemeClr val="tx1">
              <a:alpha val="51000"/>
            </a:schemeClr>
          </a:solidFill>
          <a:ln w="317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Ремонт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763688" y="116632"/>
            <a:ext cx="5904656" cy="1224136"/>
          </a:xfrm>
          <a:prstGeom prst="rect">
            <a:avLst/>
          </a:prstGeom>
          <a:solidFill>
            <a:schemeClr val="tx1">
              <a:alpha val="51000"/>
            </a:schemeClr>
          </a:solidFill>
          <a:ln w="317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chemeClr val="bg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Весенне-осеннее содержание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AutoShape 2061"/>
          <p:cNvSpPr>
            <a:spLocks noChangeArrowheads="1"/>
          </p:cNvSpPr>
          <p:nvPr/>
        </p:nvSpPr>
        <p:spPr bwMode="auto">
          <a:xfrm>
            <a:off x="359024" y="1988840"/>
            <a:ext cx="8784976" cy="2376264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txBody>
          <a:bodyPr anchor="ctr"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очистка покрытия, мойка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виды механизмов для очистки покрытий от пыли и грязи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профилактические работы по заделке продольных и поперечных трещин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763688" y="116632"/>
            <a:ext cx="5904656" cy="864096"/>
          </a:xfrm>
          <a:prstGeom prst="rect">
            <a:avLst/>
          </a:prstGeom>
          <a:solidFill>
            <a:schemeClr val="tx1">
              <a:alpha val="51000"/>
            </a:schemeClr>
          </a:solidFill>
          <a:ln w="317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Зимнее содержание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212976"/>
            <a:ext cx="7344816" cy="5847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 prstMaterial="softEdge">
            <a:bevelT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Профилактические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077072"/>
            <a:ext cx="6552728" cy="5847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 prstMaterial="softEdge">
            <a:bevelT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Защитные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7560840" cy="107721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 prstMaterial="softEdge">
            <a:bevelT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Мероприятия по удалению возникших снежных и ледяных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отложений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5000"/>
          <a:stretch>
            <a:fillRect/>
          </a:stretch>
        </p:blipFill>
        <p:spPr bwMode="auto">
          <a:xfrm>
            <a:off x="107504" y="2420888"/>
            <a:ext cx="890922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6948264" y="4149080"/>
            <a:ext cx="194421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Верхний слой покрытия</a:t>
            </a:r>
            <a:endParaRPr lang="ru-RU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4365104"/>
            <a:ext cx="194421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Нижний слой покрытия</a:t>
            </a:r>
            <a:endParaRPr lang="ru-RU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6948264" y="4581128"/>
            <a:ext cx="194421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Верхний слой основания</a:t>
            </a:r>
            <a:endParaRPr lang="ru-RU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4797152"/>
            <a:ext cx="194421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Нижний слой основания</a:t>
            </a:r>
            <a:endParaRPr lang="ru-RU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5229200"/>
            <a:ext cx="194421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Земляное полотно</a:t>
            </a:r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548680"/>
            <a:ext cx="7488832" cy="954107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Дренирующий асфальтобетон в верхних слоях покрытия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763688" y="116632"/>
            <a:ext cx="5904656" cy="864096"/>
          </a:xfrm>
          <a:prstGeom prst="rect">
            <a:avLst/>
          </a:prstGeom>
          <a:solidFill>
            <a:schemeClr val="tx1">
              <a:alpha val="51000"/>
            </a:schemeClr>
          </a:solidFill>
          <a:ln w="31750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573016"/>
            <a:ext cx="8496944" cy="193899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 prstMaterial="softEdge">
            <a:bevelT prst="angle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проведении ремонта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покрытия из дренирующего асфальтобетона необходимо проводить работы на обширных участках дороги так, чтобы не создавать помех сточной воде. «Заплатки» при ремонте следует выполнять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дренирующим асфальтобетоном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132856"/>
            <a:ext cx="8496944" cy="46166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 prstMaterial="softEdge">
            <a:bevelT prst="angle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Ремонт поперечных трещин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852936"/>
            <a:ext cx="8496944" cy="46166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 prstMaterial="softEdge">
            <a:bevelT prst="angle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Ремонт продольных трещин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188640"/>
            <a:ext cx="7488832" cy="523220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Приготовление дренирующего асфальтобетона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anywalls.com-63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575" y="1412776"/>
            <a:ext cx="8841621" cy="51845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916832"/>
            <a:ext cx="8712968" cy="3785652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/>
              <a:t>Укладку покрытия производят: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000" dirty="0" smtClean="0"/>
              <a:t> при температуре выше 10</a:t>
            </a:r>
            <a:r>
              <a:rPr lang="ru-RU" sz="2000" baseline="30000" dirty="0" smtClean="0"/>
              <a:t>о</a:t>
            </a:r>
            <a:r>
              <a:rPr lang="ru-RU" sz="2000" dirty="0" smtClean="0"/>
              <a:t>С на участках автомобильных дорог </a:t>
            </a:r>
            <a:r>
              <a:rPr lang="en-US" sz="2000" dirty="0" smtClean="0"/>
              <a:t>I-II</a:t>
            </a:r>
            <a:r>
              <a:rPr lang="ru-RU" sz="2000" dirty="0" smtClean="0"/>
              <a:t> категории с уклоном не более 30‰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/>
              <a:t>Не допускается выполнять укладку: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000" dirty="0" smtClean="0"/>
              <a:t> при температуре ниже 10</a:t>
            </a:r>
            <a:r>
              <a:rPr lang="ru-RU" sz="2000" baseline="30000" dirty="0" smtClean="0"/>
              <a:t>о</a:t>
            </a:r>
            <a:r>
              <a:rPr lang="ru-RU" sz="2000" dirty="0" smtClean="0"/>
              <a:t>С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000" dirty="0" smtClean="0"/>
              <a:t> при сильном ветре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000" dirty="0" smtClean="0"/>
              <a:t> в дождливую погоду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ru-RU" sz="2000" dirty="0" smtClean="0"/>
              <a:t> на участках с большим перепадом высотных отметок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48680"/>
            <a:ext cx="7488832" cy="954107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Укладка покрытия из дренирующей асфальтобетонной смеси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348880"/>
            <a:ext cx="8928992" cy="2400657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Температура смеси в бункере </a:t>
            </a:r>
            <a:r>
              <a:rPr lang="ru-RU" sz="2000" dirty="0" err="1" smtClean="0"/>
              <a:t>асфальтоукладчика</a:t>
            </a:r>
            <a:r>
              <a:rPr lang="ru-RU" sz="2000" dirty="0" smtClean="0"/>
              <a:t> должна быть не ниже 130</a:t>
            </a:r>
            <a:r>
              <a:rPr lang="en-US" sz="2000" dirty="0" smtClean="0">
                <a:sym typeface="Symbol"/>
              </a:rPr>
              <a:t></a:t>
            </a:r>
            <a:r>
              <a:rPr lang="ru-RU" sz="2000" dirty="0" smtClean="0"/>
              <a:t>С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Технологическая последовательность приготовления, транспортировка и укладка должна быть циклическая, что позволит избежать простое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 Дополнительная обработка нижележащего слоя не производится или выполняется битумной эмульсией из расчета 0,15-0,20 л/м</a:t>
            </a:r>
            <a:r>
              <a:rPr lang="ru-RU" sz="2000" baseline="30000" dirty="0" smtClean="0"/>
              <a:t>2</a:t>
            </a:r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99592" y="548680"/>
            <a:ext cx="7488832" cy="954107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Укладка покрытия из дренирующей асфальтобетонной смеси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098" t="3577" r="50820" b="19523"/>
          <a:stretch>
            <a:fillRect/>
          </a:stretch>
        </p:blipFill>
        <p:spPr bwMode="auto">
          <a:xfrm>
            <a:off x="467544" y="2204864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1432" t="6265" r="4182" b="18761"/>
          <a:stretch>
            <a:fillRect/>
          </a:stretch>
        </p:blipFill>
        <p:spPr bwMode="auto">
          <a:xfrm>
            <a:off x="4788024" y="2204864"/>
            <a:ext cx="3960440" cy="306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899592" y="548680"/>
            <a:ext cx="7488832" cy="523220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Розлив эмульсии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488832" cy="523220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Особенности работы </a:t>
            </a:r>
            <a:r>
              <a:rPr lang="ru-RU" sz="2800" dirty="0" err="1" smtClean="0">
                <a:solidFill>
                  <a:schemeClr val="bg1"/>
                </a:solidFill>
              </a:rPr>
              <a:t>асфальтоукладчика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50000" b="20158"/>
          <a:stretch>
            <a:fillRect/>
          </a:stretch>
        </p:blipFill>
        <p:spPr bwMode="auto">
          <a:xfrm>
            <a:off x="5796136" y="1628800"/>
            <a:ext cx="317716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pic3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005064"/>
            <a:ext cx="7380311" cy="2677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2060848"/>
            <a:ext cx="5364088" cy="101566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/>
              <a:t>Рекомендуется использовать «</a:t>
            </a:r>
            <a:r>
              <a:rPr lang="ru-RU" sz="2000" b="1" dirty="0" err="1" smtClean="0"/>
              <a:t>Шаттл</a:t>
            </a:r>
            <a:r>
              <a:rPr lang="ru-RU" sz="2000" b="1" dirty="0" smtClean="0"/>
              <a:t> Багги» или перегружатели</a:t>
            </a:r>
            <a:endParaRPr lang="ru-RU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488832" cy="523220"/>
          </a:xfrm>
          <a:prstGeom prst="rect">
            <a:avLst/>
          </a:prstGeom>
          <a:solidFill>
            <a:schemeClr val="tx1">
              <a:alpha val="64000"/>
            </a:schemeClr>
          </a:solidFill>
          <a:ln w="158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Особенности работы </a:t>
            </a:r>
            <a:r>
              <a:rPr lang="ru-RU" sz="2800" dirty="0" err="1" smtClean="0">
                <a:solidFill>
                  <a:schemeClr val="bg1"/>
                </a:solidFill>
              </a:rPr>
              <a:t>асфальтоукладчика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32856"/>
            <a:ext cx="5688632" cy="3331938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ru-RU" dirty="0" smtClean="0"/>
              <a:t>Укладку следует производить по все ширине покрытия, без швов и стыков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r>
              <a:rPr lang="ru-RU" dirty="0" smtClean="0"/>
              <a:t> Если ширина укладки окажется слишком большой для </a:t>
            </a:r>
            <a:r>
              <a:rPr lang="ru-RU" dirty="0" err="1" smtClean="0"/>
              <a:t>асфальтоукладчика</a:t>
            </a:r>
            <a:r>
              <a:rPr lang="ru-RU" dirty="0" smtClean="0"/>
              <a:t>, укладка осуществляется несколькими, следующими друг за другом, машинами, т.е. способом «горячее к горячему»</a:t>
            </a:r>
          </a:p>
        </p:txBody>
      </p:sp>
      <p:pic>
        <p:nvPicPr>
          <p:cNvPr id="7" name="Рисунок 6" descr="image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636912"/>
            <a:ext cx="3096344" cy="19001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1115</Words>
  <Application>Microsoft Office PowerPoint</Application>
  <PresentationFormat>Экран (4:3)</PresentationFormat>
  <Paragraphs>150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Голюбин КД</dc:creator>
  <cp:lastModifiedBy>Голюбин КД</cp:lastModifiedBy>
  <cp:revision>81</cp:revision>
  <dcterms:created xsi:type="dcterms:W3CDTF">2015-05-18T07:02:32Z</dcterms:created>
  <dcterms:modified xsi:type="dcterms:W3CDTF">2015-06-08T11:41:58Z</dcterms:modified>
</cp:coreProperties>
</file>